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7" r:id="rId4"/>
    <p:sldId id="296" r:id="rId5"/>
    <p:sldId id="285" r:id="rId6"/>
    <p:sldId id="298" r:id="rId7"/>
    <p:sldId id="299" r:id="rId8"/>
    <p:sldId id="300" r:id="rId9"/>
    <p:sldId id="301" r:id="rId10"/>
    <p:sldId id="284" r:id="rId11"/>
    <p:sldId id="288" r:id="rId12"/>
    <p:sldId id="293" r:id="rId13"/>
    <p:sldId id="286" r:id="rId14"/>
    <p:sldId id="290" r:id="rId15"/>
    <p:sldId id="302" r:id="rId16"/>
    <p:sldId id="291" r:id="rId17"/>
    <p:sldId id="292" r:id="rId18"/>
    <p:sldId id="287" r:id="rId19"/>
    <p:sldId id="294" r:id="rId20"/>
    <p:sldId id="295" r:id="rId21"/>
    <p:sldId id="27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jyOxT9+1JGLZnN1AS8iSGY98t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6C1300-128A-44A5-A7F4-E9B648B08681}">
  <a:tblStyle styleId="{816C1300-128A-44A5-A7F4-E9B648B0868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4F18FA9-02D5-44FA-85B9-420335B4FE6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C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2"/>
  </p:normalViewPr>
  <p:slideViewPr>
    <p:cSldViewPr snapToGrid="0">
      <p:cViewPr varScale="1">
        <p:scale>
          <a:sx n="109" d="100"/>
          <a:sy n="109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dingeconomics.com/china/employed-pers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statisticstimes.com/economy/countries-by-gdp-sector-composition.php" TargetMode="External"/><Relationship Id="rId5" Type="http://schemas.openxmlformats.org/officeDocument/2006/relationships/hyperlink" Target="https://www.investopedia.com/articles/investing/103114/chinas-gdp-examined-servicesector-surge.asp" TargetMode="External"/><Relationship Id="rId4" Type="http://schemas.openxmlformats.org/officeDocument/2006/relationships/hyperlink" Target="http://factsanddetails.com/china/cat9/sub63/item348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14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83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3783cdcf3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73783cdcf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2901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783cdcf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73783cdc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076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0fc639bef_6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70fc639bef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193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89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https://tradingeconomics.com/china/employed-persons</a:t>
            </a:r>
            <a:r>
              <a:rPr lang="en-US"/>
              <a:t> China Employed person (774710000, 26.56%)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http://factsanddetails.com/china/cat9/sub63/item348.html</a:t>
            </a:r>
            <a:r>
              <a:rPr lang="en-US"/>
              <a:t> “</a:t>
            </a:r>
            <a:r>
              <a:rPr lang="en-US" sz="1050">
                <a:solidFill>
                  <a:srgbClr val="333333"/>
                </a:solidFill>
                <a:highlight>
                  <a:srgbClr val="FCFFF5"/>
                </a:highlight>
                <a:latin typeface="Arial"/>
                <a:ea typeface="Arial"/>
                <a:cs typeface="Arial"/>
                <a:sym typeface="Arial"/>
              </a:rPr>
              <a:t>There are 425 million agricultural workers (200 million farming households) in China.”</a:t>
            </a:r>
            <a:endParaRPr sz="1050">
              <a:solidFill>
                <a:srgbClr val="333333"/>
              </a:solidFill>
              <a:highlight>
                <a:srgbClr val="FCFF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https://www.investopedia.com/articles/investing/103114/chinas-gdp-examined-servicesector-surge.asp</a:t>
            </a:r>
            <a:r>
              <a:rPr lang="en-US" sz="1050">
                <a:solidFill>
                  <a:srgbClr val="333333"/>
                </a:solidFill>
                <a:highlight>
                  <a:srgbClr val="FCFFF5"/>
                </a:highlight>
                <a:latin typeface="Arial"/>
                <a:ea typeface="Arial"/>
                <a:cs typeface="Arial"/>
                <a:sym typeface="Arial"/>
              </a:rPr>
              <a:t> “Massive Agricultural Sector</a:t>
            </a:r>
            <a:endParaRPr sz="1050">
              <a:solidFill>
                <a:srgbClr val="333333"/>
              </a:solidFill>
              <a:highlight>
                <a:srgbClr val="FCFF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CFFF5"/>
                </a:highlight>
                <a:latin typeface="Arial"/>
                <a:ea typeface="Arial"/>
                <a:cs typeface="Arial"/>
                <a:sym typeface="Arial"/>
              </a:rPr>
              <a:t>China is the world’s largest agricultural economy with farming, forestry, animal husbandry and fisheries accounting for approximately 10% of its GDP. This percentage is much higher than in developed countries, such as the United States, the United Kingdom, and Japan, where agriculture makes up about 1% of GDP.”</a:t>
            </a:r>
            <a:endParaRPr sz="1050">
              <a:solidFill>
                <a:srgbClr val="333333"/>
              </a:solidFill>
              <a:highlight>
                <a:srgbClr val="FCFF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http://statisticstimes.com/economy/countries-by-gdp-sector-composition.php</a:t>
            </a:r>
            <a:r>
              <a:rPr lang="en-US" sz="1050">
                <a:solidFill>
                  <a:srgbClr val="333333"/>
                </a:solidFill>
                <a:highlight>
                  <a:srgbClr val="FCFFF5"/>
                </a:highlight>
                <a:latin typeface="Arial"/>
                <a:ea typeface="Arial"/>
                <a:cs typeface="Arial"/>
                <a:sym typeface="Arial"/>
              </a:rPr>
              <a:t> China as 1st Agricultural GDP </a:t>
            </a:r>
            <a:endParaRPr sz="1050">
              <a:solidFill>
                <a:srgbClr val="333333"/>
              </a:solidFill>
              <a:highlight>
                <a:srgbClr val="FCFF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941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fc639bef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70fc639bef_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70fc639bef_4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3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fc639bef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70fc639bef_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70fc639bef_4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3429000"/>
            <a:ext cx="12192000" cy="1955801"/>
          </a:xfrm>
          <a:prstGeom prst="rect">
            <a:avLst/>
          </a:prstGeom>
          <a:solidFill>
            <a:srgbClr val="0040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 txBox="1">
            <a:spLocks noGrp="1"/>
          </p:cNvSpPr>
          <p:nvPr>
            <p:ph type="ctrTitle"/>
          </p:nvPr>
        </p:nvSpPr>
        <p:spPr>
          <a:xfrm>
            <a:off x="0" y="3433763"/>
            <a:ext cx="12192000" cy="10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ubTitle" idx="1"/>
          </p:nvPr>
        </p:nvSpPr>
        <p:spPr>
          <a:xfrm>
            <a:off x="0" y="4804601"/>
            <a:ext cx="12192000" cy="56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069450"/>
            <a:ext cx="10515600" cy="528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838199" y="6438509"/>
            <a:ext cx="10515601" cy="33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/>
          <p:nvPr/>
        </p:nvSpPr>
        <p:spPr>
          <a:xfrm>
            <a:off x="0" y="-44450"/>
            <a:ext cx="12192000" cy="768377"/>
          </a:xfrm>
          <a:prstGeom prst="rect">
            <a:avLst/>
          </a:prstGeom>
          <a:solidFill>
            <a:srgbClr val="0040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/>
          <p:nvPr/>
        </p:nvSpPr>
        <p:spPr>
          <a:xfrm>
            <a:off x="0" y="4586315"/>
            <a:ext cx="12192000" cy="717605"/>
          </a:xfrm>
          <a:prstGeom prst="rect">
            <a:avLst/>
          </a:prstGeom>
          <a:solidFill>
            <a:srgbClr val="0040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1850" y="4627657"/>
            <a:ext cx="10515600" cy="63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/>
          <p:nvPr/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hyperlink" Target="http://www.oldcentrevillegardens.com/laundry.html" TargetMode="External"/><Relationship Id="rId4" Type="http://schemas.openxmlformats.org/officeDocument/2006/relationships/hyperlink" Target="https://reason.com/2019/12/31/virginia-bill-would-end-single-family-only-zoning-in-the-old-domin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rchenginewatch.com/2018/08/27/the-evolution-of-search-succeeding-in-todays-digital-ecosystem-part-2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ustinreese/usa-housing-listing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164700" y="3409113"/>
            <a:ext cx="118626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SzPts val="3200"/>
            </a:pPr>
            <a:r>
              <a:rPr lang="en-US" sz="3600" dirty="0"/>
              <a:t>Dig</a:t>
            </a:r>
            <a:r>
              <a:rPr lang="en-US" altLang="zh-CN" sz="3600" dirty="0"/>
              <a:t>i</a:t>
            </a:r>
            <a:r>
              <a:rPr lang="en-US" sz="3600" dirty="0"/>
              <a:t>tal analysis </a:t>
            </a:r>
            <a:r>
              <a:rPr lang="en-US" altLang="zh-CN" sz="3600" dirty="0"/>
              <a:t>of</a:t>
            </a:r>
            <a:r>
              <a:rPr lang="en-US" sz="3600" dirty="0"/>
              <a:t> USA housing price and type </a:t>
            </a:r>
            <a:endParaRPr sz="6600" dirty="0"/>
          </a:p>
        </p:txBody>
      </p:sp>
      <p:sp>
        <p:nvSpPr>
          <p:cNvPr id="162" name="Google Shape;162;p1"/>
          <p:cNvSpPr txBox="1">
            <a:spLocks noGrp="1"/>
          </p:cNvSpPr>
          <p:nvPr>
            <p:ph type="subTitle" idx="1"/>
          </p:nvPr>
        </p:nvSpPr>
        <p:spPr>
          <a:xfrm>
            <a:off x="168897" y="4346256"/>
            <a:ext cx="1180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  <a:buSzPts val="1400"/>
            </a:pPr>
            <a:r>
              <a:rPr lang="en-US" b="1" dirty="0"/>
              <a:t>Data Mining Group 8</a:t>
            </a:r>
            <a:r>
              <a:rPr lang="en-US" dirty="0"/>
              <a:t>: </a:t>
            </a:r>
            <a:r>
              <a:rPr lang="en-US" i="1" dirty="0" err="1">
                <a:latin typeface="Times New Roman" panose="02020603050405020304" pitchFamily="18" charset="0"/>
              </a:rPr>
              <a:t>Shengqi</a:t>
            </a:r>
            <a:r>
              <a:rPr lang="en-US" i="1" dirty="0">
                <a:latin typeface="Times New Roman" panose="02020603050405020304" pitchFamily="18" charset="0"/>
              </a:rPr>
              <a:t> Zhou ,</a:t>
            </a:r>
            <a:r>
              <a:rPr lang="en-US" i="1" dirty="0" err="1">
                <a:latin typeface="Times New Roman" panose="02020603050405020304" pitchFamily="18" charset="0"/>
              </a:rPr>
              <a:t>Yichen</a:t>
            </a:r>
            <a:r>
              <a:rPr lang="en-US" i="1" dirty="0">
                <a:latin typeface="Times New Roman" panose="02020603050405020304" pitchFamily="18" charset="0"/>
              </a:rPr>
              <a:t> Li, </a:t>
            </a:r>
            <a:r>
              <a:rPr lang="en-US" i="1" dirty="0" err="1">
                <a:latin typeface="Times New Roman" panose="02020603050405020304" pitchFamily="18" charset="0"/>
              </a:rPr>
              <a:t>Fengshu</a:t>
            </a:r>
            <a:r>
              <a:rPr lang="en-US" i="1" dirty="0">
                <a:latin typeface="Times New Roman" panose="02020603050405020304" pitchFamily="18" charset="0"/>
              </a:rPr>
              <a:t> Xu , </a:t>
            </a:r>
            <a:r>
              <a:rPr lang="en-US" i="1" dirty="0" err="1">
                <a:latin typeface="Times New Roman" panose="02020603050405020304" pitchFamily="18" charset="0"/>
              </a:rPr>
              <a:t>Yangzhuopeng</a:t>
            </a:r>
            <a:r>
              <a:rPr lang="en-US" i="1" dirty="0">
                <a:latin typeface="Times New Roman" panose="02020603050405020304" pitchFamily="18" charset="0"/>
              </a:rPr>
              <a:t> Yi </a:t>
            </a:r>
            <a:endParaRPr i="1" dirty="0">
              <a:latin typeface="Times New Roman" panose="02020603050405020304" pitchFamily="18" charset="0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 dirty="0" err="1"/>
              <a:t>Apirl</a:t>
            </a:r>
            <a:r>
              <a:rPr lang="en-US" sz="1800" dirty="0"/>
              <a:t> 14, 2020</a:t>
            </a:r>
            <a:endParaRPr sz="1800" dirty="0"/>
          </a:p>
        </p:txBody>
      </p:sp>
      <p:pic>
        <p:nvPicPr>
          <p:cNvPr id="163" name="Google Shape;16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925" y="1810013"/>
            <a:ext cx="2917825" cy="12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B6B5716-5A7B-49EE-80B3-BCD8BB653043}"/>
              </a:ext>
            </a:extLst>
          </p:cNvPr>
          <p:cNvSpPr/>
          <p:nvPr/>
        </p:nvSpPr>
        <p:spPr>
          <a:xfrm>
            <a:off x="3048000" y="31366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latin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E8F70A-8DE1-4A3F-8BE4-DD12542C45EC}"/>
              </a:ext>
            </a:extLst>
          </p:cNvPr>
          <p:cNvSpPr/>
          <p:nvPr/>
        </p:nvSpPr>
        <p:spPr>
          <a:xfrm>
            <a:off x="3048000" y="31366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latin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6" y="1310641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39775" y="3276364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39776" y="424906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39776" y="5252248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remark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USA housing </a:t>
            </a:r>
            <a:r>
              <a:rPr lang="en-US" altLang="zh-CN" dirty="0"/>
              <a:t>Listing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Google Shape;170;p2">
            <a:extLst>
              <a:ext uri="{FF2B5EF4-FFF2-40B4-BE49-F238E27FC236}">
                <a16:creationId xmlns:a16="http://schemas.microsoft.com/office/drawing/2014/main" id="{35F80576-017D-4E68-9FBF-4B37B286598E}"/>
              </a:ext>
            </a:extLst>
          </p:cNvPr>
          <p:cNvSpPr/>
          <p:nvPr/>
        </p:nvSpPr>
        <p:spPr>
          <a:xfrm>
            <a:off x="739775" y="2293502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description and preprocessing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0450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0fc639bef_4_28"/>
          <p:cNvSpPr txBox="1">
            <a:spLocks noGrp="1"/>
          </p:cNvSpPr>
          <p:nvPr>
            <p:ph type="title"/>
          </p:nvPr>
        </p:nvSpPr>
        <p:spPr>
          <a:xfrm>
            <a:off x="0" y="130951"/>
            <a:ext cx="113538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248" name="Google Shape;248;g70fc639bef_4_28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625B13-BAA2-4D6E-A294-7F2B9612F95A}"/>
              </a:ext>
            </a:extLst>
          </p:cNvPr>
          <p:cNvSpPr txBox="1"/>
          <p:nvPr/>
        </p:nvSpPr>
        <p:spPr>
          <a:xfrm>
            <a:off x="552662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4711A3E-D354-447F-A58D-5DA327447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915" y="1394204"/>
            <a:ext cx="10515600" cy="5281236"/>
          </a:xfrm>
        </p:spPr>
        <p:txBody>
          <a:bodyPr>
            <a:normAutofit/>
          </a:bodyPr>
          <a:lstStyle/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Least Square? Ridge Regression? LASSO?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Variable Pre-Selection? Forward Stepwise Selection?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Linear Regression? Support Vector Machines ? KNN?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LDA &amp; QDA? KNN classification? </a:t>
            </a:r>
          </a:p>
          <a:p>
            <a:pPr marL="0" indent="0" algn="just">
              <a:lnSpc>
                <a:spcPct val="200000"/>
              </a:lnSpc>
              <a:spcBef>
                <a:spcPts val="400"/>
              </a:spcBef>
              <a:buSzPct val="100000"/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Support Vector Machines (SVM)?</a:t>
            </a:r>
          </a:p>
        </p:txBody>
      </p:sp>
    </p:spTree>
    <p:extLst>
      <p:ext uri="{BB962C8B-B14F-4D97-AF65-F5344CB8AC3E}">
        <p14:creationId xmlns:p14="http://schemas.microsoft.com/office/powerpoint/2010/main" val="212130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0fc639bef_4_28"/>
          <p:cNvSpPr txBox="1">
            <a:spLocks noGrp="1"/>
          </p:cNvSpPr>
          <p:nvPr>
            <p:ph type="title"/>
          </p:nvPr>
        </p:nvSpPr>
        <p:spPr>
          <a:xfrm>
            <a:off x="0" y="130951"/>
            <a:ext cx="113538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248" name="Google Shape;248;g70fc639bef_4_28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625B13-BAA2-4D6E-A294-7F2B9612F95A}"/>
              </a:ext>
            </a:extLst>
          </p:cNvPr>
          <p:cNvSpPr txBox="1"/>
          <p:nvPr/>
        </p:nvSpPr>
        <p:spPr>
          <a:xfrm>
            <a:off x="552662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4711A3E-D354-447F-A58D-5DA327447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915" y="1394204"/>
            <a:ext cx="10515600" cy="5281236"/>
          </a:xfrm>
        </p:spPr>
        <p:txBody>
          <a:bodyPr>
            <a:normAutofit/>
          </a:bodyPr>
          <a:lstStyle/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Least Square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 Ridge Regression? LASSO?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Variable Pre-Selection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 Forward Stepwise Selection?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Linear Regression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 Support Vector Machines ? KNN</a:t>
            </a:r>
          </a:p>
          <a:p>
            <a:pPr indent="-457200" algn="just">
              <a:lnSpc>
                <a:spcPct val="200000"/>
              </a:lnSpc>
              <a:spcBef>
                <a:spcPts val="400"/>
              </a:spcBef>
              <a:buSzPct val="100000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LDA &amp; QDA?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KNN classification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 </a:t>
            </a:r>
          </a:p>
          <a:p>
            <a:pPr marL="0" indent="0" algn="just">
              <a:lnSpc>
                <a:spcPct val="131250"/>
              </a:lnSpc>
              <a:spcBef>
                <a:spcPts val="400"/>
              </a:spcBef>
              <a:buSzPct val="100000"/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Support Vector Machines (SVM)</a:t>
            </a:r>
          </a:p>
        </p:txBody>
      </p:sp>
    </p:spTree>
    <p:extLst>
      <p:ext uri="{BB962C8B-B14F-4D97-AF65-F5344CB8AC3E}">
        <p14:creationId xmlns:p14="http://schemas.microsoft.com/office/powerpoint/2010/main" val="3033692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6" y="1310641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39775" y="3276364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39776" y="424906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39776" y="5252248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remark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USA housing </a:t>
            </a:r>
            <a:r>
              <a:rPr lang="en-US" altLang="zh-CN" dirty="0"/>
              <a:t>Listing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9" name="Google Shape;170;p2">
            <a:extLst>
              <a:ext uri="{FF2B5EF4-FFF2-40B4-BE49-F238E27FC236}">
                <a16:creationId xmlns:a16="http://schemas.microsoft.com/office/drawing/2014/main" id="{CC3DE2C6-A08D-43DD-97A7-AC6F1DAF8BCE}"/>
              </a:ext>
            </a:extLst>
          </p:cNvPr>
          <p:cNvSpPr/>
          <p:nvPr/>
        </p:nvSpPr>
        <p:spPr>
          <a:xfrm>
            <a:off x="739776" y="2293503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description and preprocessing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0422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C8E7FD-7694-4FA3-85B8-158B1FEB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0BD707-6065-4E55-9AE5-6C54B2DB2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图片 5" descr="图片包含 游戏机, 文字&#10;&#10;描述已自动生成">
            <a:extLst>
              <a:ext uri="{FF2B5EF4-FFF2-40B4-BE49-F238E27FC236}">
                <a16:creationId xmlns:a16="http://schemas.microsoft.com/office/drawing/2014/main" id="{7D8D4C07-8E76-4D51-8BBD-864044D7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" y="1507811"/>
            <a:ext cx="3818749" cy="3533112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61EFAE4C-2F8E-48FD-92E7-2821B1B3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66" y="1507811"/>
            <a:ext cx="4293763" cy="3648456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0F205B85-A106-4904-B304-BA58ACF0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921" y="2047357"/>
            <a:ext cx="4669854" cy="27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5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88622-3ABE-3244-80A1-510D0A94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D5E7-D2DE-A445-AB9E-B49A34336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图片 17" descr="图片包含 文字, 游戏机&#10;&#10;描述已自动生成">
            <a:extLst>
              <a:ext uri="{FF2B5EF4-FFF2-40B4-BE49-F238E27FC236}">
                <a16:creationId xmlns:a16="http://schemas.microsoft.com/office/drawing/2014/main" id="{AAF0F416-34F5-D64B-9AEC-47AA3451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1666"/>
            <a:ext cx="4140010" cy="3448550"/>
          </a:xfrm>
          <a:prstGeom prst="rect">
            <a:avLst/>
          </a:prstGeom>
        </p:spPr>
      </p:pic>
      <p:pic>
        <p:nvPicPr>
          <p:cNvPr id="6" name="图片 11" descr="手机屏幕截图&#10;&#10;描述已自动生成">
            <a:extLst>
              <a:ext uri="{FF2B5EF4-FFF2-40B4-BE49-F238E27FC236}">
                <a16:creationId xmlns:a16="http://schemas.microsoft.com/office/drawing/2014/main" id="{0B194265-7035-6E4E-8840-CC4DED7F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11" y="1791666"/>
            <a:ext cx="4114748" cy="3448550"/>
          </a:xfrm>
          <a:prstGeom prst="rect">
            <a:avLst/>
          </a:prstGeom>
        </p:spPr>
      </p:pic>
      <p:pic>
        <p:nvPicPr>
          <p:cNvPr id="7" name="图片 21" descr="图片包含 游戏机, 文字, 收据&#10;&#10;描述已自动生成">
            <a:extLst>
              <a:ext uri="{FF2B5EF4-FFF2-40B4-BE49-F238E27FC236}">
                <a16:creationId xmlns:a16="http://schemas.microsoft.com/office/drawing/2014/main" id="{3AABB836-904D-E642-AD6E-6DC26B90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30" y="2567355"/>
            <a:ext cx="4064091" cy="20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CB69D8-9BFC-4087-AA93-EBEEF4F1C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Area</a:t>
            </a:r>
          </a:p>
          <a:p>
            <a:r>
              <a:rPr lang="en-US" sz="2000" dirty="0"/>
              <a:t>Housing type</a:t>
            </a:r>
          </a:p>
          <a:p>
            <a:r>
              <a:rPr lang="en-US" sz="2000" dirty="0"/>
              <a:t>Number of bathrooms</a:t>
            </a:r>
          </a:p>
          <a:p>
            <a:r>
              <a:rPr lang="en-US" sz="2000" dirty="0"/>
              <a:t>Number of beds</a:t>
            </a:r>
          </a:p>
          <a:p>
            <a:r>
              <a:rPr lang="en-US" sz="2000" dirty="0"/>
              <a:t>Dogs allowed</a:t>
            </a:r>
          </a:p>
          <a:p>
            <a:r>
              <a:rPr lang="en-US" sz="2000" dirty="0"/>
              <a:t>Cats allowed</a:t>
            </a:r>
          </a:p>
          <a:p>
            <a:r>
              <a:rPr lang="en-US" sz="2000" dirty="0"/>
              <a:t>Electric_ vehicle charge</a:t>
            </a:r>
          </a:p>
          <a:p>
            <a:r>
              <a:rPr lang="en-US" sz="2000" dirty="0"/>
              <a:t>Laundry options</a:t>
            </a:r>
          </a:p>
          <a:p>
            <a:r>
              <a:rPr lang="en-US" sz="2000" dirty="0"/>
              <a:t>Parking options</a:t>
            </a:r>
          </a:p>
          <a:p>
            <a:r>
              <a:rPr lang="en-US" sz="2000" dirty="0"/>
              <a:t>Area*Number of Beds</a:t>
            </a:r>
          </a:p>
          <a:p>
            <a:r>
              <a:rPr lang="en-US" sz="2000" dirty="0"/>
              <a:t>Area*Number of baths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884C62-E16A-41E2-8CA3-AAB124DB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A663A7-A0B9-4ECA-BFEA-35DA1E713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" name="图片 7" descr="图片包含 游戏机, 文字&#10;&#10;描述已自动生成">
            <a:extLst>
              <a:ext uri="{FF2B5EF4-FFF2-40B4-BE49-F238E27FC236}">
                <a16:creationId xmlns:a16="http://schemas.microsoft.com/office/drawing/2014/main" id="{D7501560-C32E-4C6B-A2D0-595A32BF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08" y="808557"/>
            <a:ext cx="6812870" cy="58030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A87515-BB7C-4108-93F2-395A8D2C269D}"/>
              </a:ext>
            </a:extLst>
          </p:cNvPr>
          <p:cNvSpPr txBox="1"/>
          <p:nvPr/>
        </p:nvSpPr>
        <p:spPr>
          <a:xfrm>
            <a:off x="1341531" y="5788550"/>
            <a:ext cx="172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square test error: 4.178</a:t>
            </a:r>
          </a:p>
        </p:txBody>
      </p:sp>
    </p:spTree>
    <p:extLst>
      <p:ext uri="{BB962C8B-B14F-4D97-AF65-F5344CB8AC3E}">
        <p14:creationId xmlns:p14="http://schemas.microsoft.com/office/powerpoint/2010/main" val="421956007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0601CA6-4A6D-4F63-833F-8A8BBA9A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358F4-DB80-40BF-8676-38D1218F0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089FF3A7-F3BB-47DF-833E-E5250C79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2" y="839074"/>
            <a:ext cx="7118716" cy="4070559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0BB37412-6D13-4D64-BDA4-8DF985F6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85" y="3009966"/>
            <a:ext cx="7666515" cy="37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0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6" y="1310641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39775" y="3276364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39776" y="424906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39776" y="5252248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 and remark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USA housing </a:t>
            </a:r>
            <a:r>
              <a:rPr lang="en-US" altLang="zh-CN" dirty="0"/>
              <a:t>Listing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9" name="Google Shape;170;p2">
            <a:extLst>
              <a:ext uri="{FF2B5EF4-FFF2-40B4-BE49-F238E27FC236}">
                <a16:creationId xmlns:a16="http://schemas.microsoft.com/office/drawing/2014/main" id="{A0EEF585-4BDB-46D5-A28A-159605102404}"/>
              </a:ext>
            </a:extLst>
          </p:cNvPr>
          <p:cNvSpPr/>
          <p:nvPr/>
        </p:nvSpPr>
        <p:spPr>
          <a:xfrm>
            <a:off x="739776" y="2293503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description and preprocessing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5935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2400"/>
            </a:pPr>
            <a:r>
              <a:rPr lang="en-US" altLang="zh-CN" dirty="0"/>
              <a:t>Regression Model</a:t>
            </a:r>
            <a:endParaRPr dirty="0"/>
          </a:p>
        </p:txBody>
      </p:sp>
      <p:sp>
        <p:nvSpPr>
          <p:cNvPr id="129" name="Google Shape;129;p25"/>
          <p:cNvSpPr txBox="1"/>
          <p:nvPr/>
        </p:nvSpPr>
        <p:spPr>
          <a:xfrm>
            <a:off x="7087063" y="877833"/>
            <a:ext cx="4982400" cy="3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altLang="zh-CN" sz="2933">
                <a:latin typeface="Times New Roman"/>
                <a:ea typeface="Times New Roman"/>
                <a:cs typeface="Times New Roman"/>
                <a:sym typeface="Times New Roman"/>
              </a:rPr>
              <a:t>For property owner:</a:t>
            </a:r>
            <a:endParaRPr sz="2933"/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Loft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Laundary in unit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Cat vs Dog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Parking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altLang="zh-CN" sz="2933">
                <a:latin typeface="Times New Roman"/>
                <a:ea typeface="Times New Roman"/>
                <a:cs typeface="Times New Roman"/>
                <a:sym typeface="Times New Roman"/>
              </a:rPr>
              <a:t>For potential tenant:</a:t>
            </a:r>
            <a:endParaRPr sz="29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Duplex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r>
              <a:rPr lang="en-US" altLang="zh-CN" sz="1867">
                <a:latin typeface="Times New Roman"/>
                <a:ea typeface="Times New Roman"/>
                <a:cs typeface="Times New Roman"/>
                <a:sym typeface="Times New Roman"/>
              </a:rPr>
              <a:t>Laundary on site</a:t>
            </a:r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8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67" y="967601"/>
            <a:ext cx="3234904" cy="18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143567" y="6106300"/>
            <a:ext cx="5332400" cy="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800" u="sng" dirty="0">
                <a:solidFill>
                  <a:schemeClr val="hlink"/>
                </a:solidFill>
                <a:hlinkClick r:id="rId4"/>
              </a:rPr>
              <a:t>https://reason.com/2019/12/31/virginia-bill-would-end-single-family-only-zoning-in-the-old-dominion/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CN" sz="800" u="sng" dirty="0">
                <a:solidFill>
                  <a:schemeClr val="hlink"/>
                </a:solidFill>
                <a:hlinkClick r:id="rId5"/>
              </a:rPr>
              <a:t>http://www.oldcentrevillegardens.com/laundry.html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endParaRPr sz="933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167" y="3712444"/>
            <a:ext cx="3234900" cy="2393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7393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6" y="1310641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739776" y="2293503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description and preprocessing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39775" y="3276364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39776" y="424906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39776" y="5252248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remark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USA housing </a:t>
            </a:r>
            <a:r>
              <a:rPr lang="en-US" altLang="zh-CN" dirty="0"/>
              <a:t>Listing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4000" cy="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2400"/>
            </a:pPr>
            <a:r>
              <a:rPr lang="en-US" altLang="zh-CN" dirty="0"/>
              <a:t>KNN</a:t>
            </a:r>
            <a:endParaRPr dirty="0"/>
          </a:p>
        </p:txBody>
      </p:sp>
      <p:sp>
        <p:nvSpPr>
          <p:cNvPr id="138" name="Google Shape;138;p26"/>
          <p:cNvSpPr txBox="1"/>
          <p:nvPr/>
        </p:nvSpPr>
        <p:spPr>
          <a:xfrm>
            <a:off x="7087063" y="877833"/>
            <a:ext cx="4982400" cy="3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8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altLang="zh-CN" sz="2933" dirty="0">
                <a:latin typeface="Times New Roman"/>
                <a:ea typeface="Times New Roman"/>
                <a:cs typeface="Times New Roman"/>
                <a:sym typeface="Times New Roman"/>
              </a:rPr>
              <a:t>For potential tenant</a:t>
            </a:r>
            <a:endParaRPr sz="2933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SzPts val="1400"/>
              <a:buFont typeface="Times New Roman"/>
              <a:buChar char="●"/>
            </a:pPr>
            <a:endParaRPr sz="18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8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43567" y="6106300"/>
            <a:ext cx="5332400" cy="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800" u="sng">
                <a:solidFill>
                  <a:schemeClr val="hlink"/>
                </a:solidFill>
                <a:hlinkClick r:id="rId3"/>
              </a:rPr>
              <a:t>https://www.searchenginewatch.com/2018/08/27/the-evolution-of-search-succeeding-in-todays-digital-ecosystem-part-2/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843451"/>
            <a:ext cx="6680653" cy="4735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1704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fc639bef_6_2"/>
          <p:cNvSpPr txBox="1">
            <a:spLocks noGrp="1"/>
          </p:cNvSpPr>
          <p:nvPr>
            <p:ph type="title"/>
          </p:nvPr>
        </p:nvSpPr>
        <p:spPr>
          <a:xfrm>
            <a:off x="838199" y="291090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/>
          </a:p>
        </p:txBody>
      </p:sp>
      <p:pic>
        <p:nvPicPr>
          <p:cNvPr id="343" name="Google Shape;343;g70fc639bef_6_2" descr="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5626" y="1863801"/>
            <a:ext cx="4440746" cy="444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3098DD-69BA-4EC9-9769-0E7F1C43F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6250"/>
            <a:ext cx="10515600" cy="789830"/>
          </a:xfrm>
        </p:spPr>
        <p:txBody>
          <a:bodyPr/>
          <a:lstStyle/>
          <a:p>
            <a:r>
              <a:rPr lang="en-US" dirty="0"/>
              <a:t>Which one do you prefer?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FA2C4D-99EE-4183-A23D-BF83D31A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4DD462-5F82-4D20-828A-4CB33AB35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niko architect weaves organic, futuristic house into artificial ...">
            <a:extLst>
              <a:ext uri="{FF2B5EF4-FFF2-40B4-BE49-F238E27FC236}">
                <a16:creationId xmlns:a16="http://schemas.microsoft.com/office/drawing/2014/main" id="{B1CB24D9-C09B-4C3F-B2C7-1E78B48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10" y="941925"/>
            <a:ext cx="5492090" cy="2878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Penthouse Loft – PALOFTS">
            <a:extLst>
              <a:ext uri="{FF2B5EF4-FFF2-40B4-BE49-F238E27FC236}">
                <a16:creationId xmlns:a16="http://schemas.microsoft.com/office/drawing/2014/main" id="{C4618416-8CBB-4A37-AF8A-7F3F98BD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0" y="941925"/>
            <a:ext cx="5025763" cy="3883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0" name="Picture 6" descr="Interior Design | Beautiful apartment design with large windows ...">
            <a:extLst>
              <a:ext uri="{FF2B5EF4-FFF2-40B4-BE49-F238E27FC236}">
                <a16:creationId xmlns:a16="http://schemas.microsoft.com/office/drawing/2014/main" id="{9A6D8719-FB74-4ADA-ABA2-04464AC9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1" y="3576848"/>
            <a:ext cx="5833159" cy="3281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5725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9459E0-C9E9-4FD4-B604-16810FE51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1384" y="1890236"/>
            <a:ext cx="4798033" cy="339296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variables,384,977 observations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Numerical: rent per month, total square footage, latitude, and longitude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number of beds, number of bathrooms, house region, house type, states, cats allowed, dogs allowed, smoking allowed, wheelchair access allowed, electric vehicle charger, comes with furniture</a:t>
            </a:r>
            <a:r>
              <a:rPr lang="en-US" dirty="0"/>
              <a:t>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FD0A802-D978-4938-B49A-D7F44676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BA3F4C-AF4D-4E76-878B-BB5EF15E1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FA315-4913-4E7B-8369-2CB5C659D9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1260792"/>
            <a:ext cx="6920865" cy="4510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3548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6" y="1310641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739776" y="2293503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description and preprocessing</a:t>
            </a:r>
            <a:endParaRPr sz="25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739775" y="3276364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39776" y="424906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39776" y="5252248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4500" tIns="124500" rIns="124500" bIns="1245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remark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USA housing </a:t>
            </a:r>
            <a:r>
              <a:rPr lang="en-US" altLang="zh-CN" dirty="0"/>
              <a:t>Listing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2063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739775" y="227282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500" tIns="124500" rIns="124500" bIns="1245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Removal of unwanted variables</a:t>
            </a: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" name="Google Shape;169;p2">
            <a:extLst>
              <a:ext uri="{FF2B5EF4-FFF2-40B4-BE49-F238E27FC236}">
                <a16:creationId xmlns:a16="http://schemas.microsoft.com/office/drawing/2014/main" id="{C042E09A-9D3C-0547-95CD-64934D1B1282}"/>
              </a:ext>
            </a:extLst>
          </p:cNvPr>
          <p:cNvSpPr/>
          <p:nvPr/>
        </p:nvSpPr>
        <p:spPr>
          <a:xfrm>
            <a:off x="739775" y="3492240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500" tIns="124500" rIns="124500" bIns="1245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Handling missing data</a:t>
            </a:r>
          </a:p>
        </p:txBody>
      </p:sp>
      <p:sp>
        <p:nvSpPr>
          <p:cNvPr id="10" name="Google Shape;169;p2">
            <a:extLst>
              <a:ext uri="{FF2B5EF4-FFF2-40B4-BE49-F238E27FC236}">
                <a16:creationId xmlns:a16="http://schemas.microsoft.com/office/drawing/2014/main" id="{E152BDF9-B397-E34B-9353-32089157DCC3}"/>
              </a:ext>
            </a:extLst>
          </p:cNvPr>
          <p:cNvSpPr/>
          <p:nvPr/>
        </p:nvSpPr>
        <p:spPr>
          <a:xfrm>
            <a:off x="739775" y="4746786"/>
            <a:ext cx="10712449" cy="841213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500" tIns="124500" rIns="124500" bIns="1245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500"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Managing unwanted 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63C9-C133-254E-8919-6EF8587108E2}"/>
              </a:ext>
            </a:extLst>
          </p:cNvPr>
          <p:cNvSpPr txBox="1"/>
          <p:nvPr/>
        </p:nvSpPr>
        <p:spPr>
          <a:xfrm>
            <a:off x="0" y="6551271"/>
            <a:ext cx="82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https://www.kaggle.com/austinreese/usa-housing-listings</a:t>
            </a:r>
            <a:endParaRPr lang="en-US" dirty="0"/>
          </a:p>
        </p:txBody>
      </p:sp>
      <p:pic>
        <p:nvPicPr>
          <p:cNvPr id="3" name="Picture 2" descr="A sign in front of a building&#10;&#10;Description automatically generated">
            <a:extLst>
              <a:ext uri="{FF2B5EF4-FFF2-40B4-BE49-F238E27FC236}">
                <a16:creationId xmlns:a16="http://schemas.microsoft.com/office/drawing/2014/main" id="{07EC58C3-98FE-D04F-9F2A-84D7DE25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26"/>
          <a:stretch/>
        </p:blipFill>
        <p:spPr>
          <a:xfrm>
            <a:off x="739775" y="987373"/>
            <a:ext cx="10712448" cy="10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3800" cy="80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58E5E200-BD91-2441-9C24-F9F80FD5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463"/>
            <a:ext cx="3671888" cy="485100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2B9CA9-27EC-BA48-A903-2A65AA68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55" y="1342173"/>
            <a:ext cx="3481009" cy="262194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2CE03-5F49-4440-98B2-60B4B23CE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564" y="1342173"/>
            <a:ext cx="3481011" cy="262194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F7306-236B-3D40-A753-E1C2BCAC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555" y="3886758"/>
            <a:ext cx="3481009" cy="2621943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5508F4E5-BB34-434F-A95E-F86446937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564" y="3865113"/>
            <a:ext cx="3462432" cy="260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769DCD-26ED-6440-9AEB-5DB701B5E34A}"/>
              </a:ext>
            </a:extLst>
          </p:cNvPr>
          <p:cNvSpPr txBox="1"/>
          <p:nvPr/>
        </p:nvSpPr>
        <p:spPr>
          <a:xfrm>
            <a:off x="878681" y="842296"/>
            <a:ext cx="191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Null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21DB9-2A7B-F546-BCF8-143812B55EA2}"/>
              </a:ext>
            </a:extLst>
          </p:cNvPr>
          <p:cNvSpPr txBox="1"/>
          <p:nvPr/>
        </p:nvSpPr>
        <p:spPr>
          <a:xfrm>
            <a:off x="7668301" y="849627"/>
            <a:ext cx="191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Outliers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4D7D83-8BA4-1945-814E-2DF6AA4E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BC7CB-A9DE-1749-BB89-655DBA3B1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EB7A1E-95C6-054B-B747-89221CF5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9" y="3247045"/>
            <a:ext cx="5902001" cy="3445744"/>
          </a:xfrm>
          <a:prstGeom prst="rect">
            <a:avLst/>
          </a:prstGeom>
        </p:spPr>
      </p:pic>
      <p:pic>
        <p:nvPicPr>
          <p:cNvPr id="7" name="图片 23">
            <a:extLst>
              <a:ext uri="{FF2B5EF4-FFF2-40B4-BE49-F238E27FC236}">
                <a16:creationId xmlns:a16="http://schemas.microsoft.com/office/drawing/2014/main" id="{D6A3A8D3-3A66-C549-A3A9-3501CEEBCB8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53"/>
          <a:stretch/>
        </p:blipFill>
        <p:spPr bwMode="auto">
          <a:xfrm>
            <a:off x="6521759" y="3273949"/>
            <a:ext cx="567024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7;p5">
            <a:extLst>
              <a:ext uri="{FF2B5EF4-FFF2-40B4-BE49-F238E27FC236}">
                <a16:creationId xmlns:a16="http://schemas.microsoft.com/office/drawing/2014/main" id="{C5737485-E4F2-BB41-9B3E-22B9FDDE659E}"/>
              </a:ext>
            </a:extLst>
          </p:cNvPr>
          <p:cNvSpPr/>
          <p:nvPr/>
        </p:nvSpPr>
        <p:spPr>
          <a:xfrm>
            <a:off x="7005579" y="1495161"/>
            <a:ext cx="4666936" cy="1051569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bg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500" tIns="124500" rIns="124500" bIns="1245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Linear regression without outliers</a:t>
            </a:r>
          </a:p>
        </p:txBody>
      </p:sp>
      <p:sp>
        <p:nvSpPr>
          <p:cNvPr id="13" name="Google Shape;227;p5">
            <a:extLst>
              <a:ext uri="{FF2B5EF4-FFF2-40B4-BE49-F238E27FC236}">
                <a16:creationId xmlns:a16="http://schemas.microsoft.com/office/drawing/2014/main" id="{21A8C708-3BDB-0640-9862-FE63254E0EA6}"/>
              </a:ext>
            </a:extLst>
          </p:cNvPr>
          <p:cNvSpPr/>
          <p:nvPr/>
        </p:nvSpPr>
        <p:spPr>
          <a:xfrm>
            <a:off x="606704" y="1495161"/>
            <a:ext cx="4716203" cy="1051569"/>
          </a:xfrm>
          <a:custGeom>
            <a:avLst/>
            <a:gdLst/>
            <a:ahLst/>
            <a:cxnLst/>
            <a:rect l="l" t="t" r="r" b="b"/>
            <a:pathLst>
              <a:path w="10712449" h="599625" extrusionOk="0">
                <a:moveTo>
                  <a:pt x="0" y="99939"/>
                </a:moveTo>
                <a:cubicBezTo>
                  <a:pt x="0" y="44744"/>
                  <a:pt x="44744" y="0"/>
                  <a:pt x="99939" y="0"/>
                </a:cubicBezTo>
                <a:lnTo>
                  <a:pt x="10612510" y="0"/>
                </a:lnTo>
                <a:cubicBezTo>
                  <a:pt x="10667705" y="0"/>
                  <a:pt x="10712449" y="44744"/>
                  <a:pt x="10712449" y="99939"/>
                </a:cubicBezTo>
                <a:lnTo>
                  <a:pt x="10712449" y="499686"/>
                </a:lnTo>
                <a:cubicBezTo>
                  <a:pt x="10712449" y="554881"/>
                  <a:pt x="10667705" y="599625"/>
                  <a:pt x="10612510" y="599625"/>
                </a:cubicBezTo>
                <a:lnTo>
                  <a:pt x="99939" y="599625"/>
                </a:lnTo>
                <a:cubicBezTo>
                  <a:pt x="44744" y="599625"/>
                  <a:pt x="0" y="554881"/>
                  <a:pt x="0" y="499686"/>
                </a:cubicBezTo>
                <a:lnTo>
                  <a:pt x="0" y="99939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bg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500" tIns="124500" rIns="124500" bIns="1245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Linear regression with outliers</a:t>
            </a:r>
          </a:p>
        </p:txBody>
      </p:sp>
      <p:cxnSp>
        <p:nvCxnSpPr>
          <p:cNvPr id="8" name="Google Shape;218;g70edf56cc5_0_3">
            <a:extLst>
              <a:ext uri="{FF2B5EF4-FFF2-40B4-BE49-F238E27FC236}">
                <a16:creationId xmlns:a16="http://schemas.microsoft.com/office/drawing/2014/main" id="{87A96DC2-9104-425B-B36D-5C330B58F638}"/>
              </a:ext>
            </a:extLst>
          </p:cNvPr>
          <p:cNvCxnSpPr>
            <a:cxnSpLocks/>
          </p:cNvCxnSpPr>
          <p:nvPr/>
        </p:nvCxnSpPr>
        <p:spPr>
          <a:xfrm>
            <a:off x="6177280" y="1351280"/>
            <a:ext cx="71120" cy="53516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8309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0" y="155051"/>
            <a:ext cx="11353800" cy="4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880"/>
            </a:pPr>
            <a:r>
              <a:rPr lang="en-US" dirty="0"/>
              <a:t>Data Preprocessing </a:t>
            </a:r>
            <a:endParaRPr dirty="0"/>
          </a:p>
        </p:txBody>
      </p:sp>
      <p:sp>
        <p:nvSpPr>
          <p:cNvPr id="193" name="Google Shape;193;p3"/>
          <p:cNvSpPr txBox="1">
            <a:spLocks noGrp="1"/>
          </p:cNvSpPr>
          <p:nvPr>
            <p:ph type="sldNum" idx="12"/>
          </p:nvPr>
        </p:nvSpPr>
        <p:spPr>
          <a:xfrm>
            <a:off x="11672515" y="182560"/>
            <a:ext cx="396902" cy="38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B9CA2-30C6-CC40-B92C-35F213619B43}"/>
              </a:ext>
            </a:extLst>
          </p:cNvPr>
          <p:cNvSpPr txBox="1"/>
          <p:nvPr/>
        </p:nvSpPr>
        <p:spPr>
          <a:xfrm>
            <a:off x="467967" y="1579786"/>
            <a:ext cx="11601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C93EB6F5-5928-E846-80C2-B8CC160E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762000"/>
            <a:ext cx="4084402" cy="5940949"/>
          </a:xfrm>
          <a:prstGeom prst="rect">
            <a:avLst/>
          </a:prstGeom>
        </p:spPr>
      </p:pic>
      <p:sp>
        <p:nvSpPr>
          <p:cNvPr id="8" name="Google Shape;191;p3">
            <a:extLst>
              <a:ext uri="{FF2B5EF4-FFF2-40B4-BE49-F238E27FC236}">
                <a16:creationId xmlns:a16="http://schemas.microsoft.com/office/drawing/2014/main" id="{602AAA7B-B691-4027-B49B-A805767686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273615"/>
            <a:ext cx="7065400" cy="269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Change data types of few variables from numerical to categorical</a:t>
            </a:r>
          </a:p>
          <a:p>
            <a:pPr indent="-355600">
              <a:spcBef>
                <a:spcPts val="0"/>
              </a:spcBef>
              <a:buSzPts val="2000"/>
              <a:buFont typeface="Arial"/>
              <a:buChar char="●"/>
            </a:pPr>
            <a:endParaRPr lang="en-US" sz="2400" dirty="0">
              <a:solidFill>
                <a:schemeClr val="tx1"/>
              </a:solidFill>
            </a:endParaRP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indent="-355600"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2400" dirty="0">
                <a:solidFill>
                  <a:schemeClr val="tx1"/>
                </a:solidFill>
              </a:rPr>
              <a:t>Unwanted columns: description, </a:t>
            </a:r>
            <a:r>
              <a:rPr lang="en-US" sz="2400" dirty="0" err="1">
                <a:solidFill>
                  <a:schemeClr val="tx1"/>
                </a:solidFill>
              </a:rPr>
              <a:t>image_url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indent="-355600">
              <a:spcBef>
                <a:spcPts val="0"/>
              </a:spcBef>
              <a:buSzPts val="2000"/>
              <a:buFont typeface="Arial"/>
              <a:buChar char="●"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WU">
      <a:dk1>
        <a:srgbClr val="000000"/>
      </a:dk1>
      <a:lt1>
        <a:srgbClr val="FFFFFF"/>
      </a:lt1>
      <a:dk2>
        <a:srgbClr val="004065"/>
      </a:dk2>
      <a:lt2>
        <a:srgbClr val="E7E6E6"/>
      </a:lt2>
      <a:accent1>
        <a:srgbClr val="0096D6"/>
      </a:accent1>
      <a:accent2>
        <a:srgbClr val="FFC82E"/>
      </a:accent2>
      <a:accent3>
        <a:srgbClr val="FFEEBB"/>
      </a:accent3>
      <a:accent4>
        <a:srgbClr val="78BE20"/>
      </a:accent4>
      <a:accent5>
        <a:srgbClr val="008367"/>
      </a:accent5>
      <a:accent6>
        <a:srgbClr val="E31937"/>
      </a:accent6>
      <a:hlink>
        <a:srgbClr val="0563C1"/>
      </a:hlink>
      <a:folHlink>
        <a:srgbClr val="A5512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563</Words>
  <Application>Microsoft Macintosh PowerPoint</Application>
  <PresentationFormat>Widescreen</PresentationFormat>
  <Paragraphs>133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Office Theme</vt:lpstr>
      <vt:lpstr>Digital analysis of USA housing price and type </vt:lpstr>
      <vt:lpstr>USA housing Listing</vt:lpstr>
      <vt:lpstr>Introduction</vt:lpstr>
      <vt:lpstr>Introduction</vt:lpstr>
      <vt:lpstr>USA housing Listing</vt:lpstr>
      <vt:lpstr>Data Preprocessing</vt:lpstr>
      <vt:lpstr>Data Preprocessing</vt:lpstr>
      <vt:lpstr>Data Preprocessing</vt:lpstr>
      <vt:lpstr>Data Preprocessing </vt:lpstr>
      <vt:lpstr>USA housing Listing</vt:lpstr>
      <vt:lpstr>Methods</vt:lpstr>
      <vt:lpstr>Methods</vt:lpstr>
      <vt:lpstr>USA housing Listing</vt:lpstr>
      <vt:lpstr>Results</vt:lpstr>
      <vt:lpstr>Results</vt:lpstr>
      <vt:lpstr>Results</vt:lpstr>
      <vt:lpstr>Results</vt:lpstr>
      <vt:lpstr>USA housing Listing</vt:lpstr>
      <vt:lpstr>Regression Model</vt:lpstr>
      <vt:lpstr>KNN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Gyrfalcon Agricultural Analytics Platform (GAAP) Market  Analysis and Recommendation </dc:title>
  <dc:creator>Brittany Bishop</dc:creator>
  <cp:lastModifiedBy>Zhou, Shengqi</cp:lastModifiedBy>
  <cp:revision>28</cp:revision>
  <dcterms:created xsi:type="dcterms:W3CDTF">2020-03-02T18:09:50Z</dcterms:created>
  <dcterms:modified xsi:type="dcterms:W3CDTF">2020-12-21T02:49:38Z</dcterms:modified>
</cp:coreProperties>
</file>